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0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8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2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1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7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9A52-7BA8-4C51-B1E4-CAA042EB854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A898-8F72-4649-876D-0E7395806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n-lt"/>
              </a:rPr>
              <a:t>ТРУДНЫЙ ПУТЬ ПРОЩЕНИЯ</a:t>
            </a:r>
            <a:endParaRPr lang="ru-RU" sz="48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 descr="C:\Users\Наталья\Desktop\прощ\наз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6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7030A0"/>
                </a:solidFill>
                <a:ea typeface="Calibri"/>
                <a:cs typeface="Times New Roman"/>
              </a:rPr>
              <a:t>Фаза </a:t>
            </a:r>
            <a:r>
              <a:rPr lang="ru-RU" sz="66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результата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Уменьшение </a:t>
            </a:r>
            <a:r>
              <a:rPr lang="ru-RU" b="1" i="1" dirty="0">
                <a:ea typeface="Calibri"/>
                <a:cs typeface="Times New Roman"/>
              </a:rPr>
              <a:t>негативных чувств и рост позитивных. Прощающий осознает свое несовершенство и несовершенство других людей. Таким </a:t>
            </a:r>
            <a:r>
              <a:rPr lang="ru-RU" b="1" i="1" dirty="0" smtClean="0">
                <a:ea typeface="Calibri"/>
                <a:cs typeface="Times New Roman"/>
              </a:rPr>
              <a:t>образом, </a:t>
            </a:r>
            <a:r>
              <a:rPr lang="ru-RU" b="1" i="1" dirty="0">
                <a:ea typeface="Calibri"/>
                <a:cs typeface="Times New Roman"/>
              </a:rPr>
              <a:t>ослабляется угнетенное состояние души, улучшается мнение об обидчике, налаживаются отношения с ним. У того, кто простил, повышается самоуважение и </a:t>
            </a:r>
            <a:r>
              <a:rPr lang="ru-RU" b="1" i="1" dirty="0" smtClean="0">
                <a:ea typeface="Calibri"/>
                <a:cs typeface="Times New Roman"/>
              </a:rPr>
              <a:t>самооценка!</a:t>
            </a:r>
            <a:endParaRPr lang="ru-RU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82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Конфликтная ситуация в семье…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знакомо?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Наталья\Desktop\прощ\конфликт в семь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485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7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прощ\прощеное воскресень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576063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5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Рембрандт «Возвращение блудного сына»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Наталья\Desktop\прощ\ребранд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94" y="692696"/>
            <a:ext cx="498697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1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прощ\что значит прощ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9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Оттенки жизни — черное и белое?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Оттенки страсти — черное и красное?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Да, чувства рисовать — попытка смелая,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Но в двух цветах — занятие опасное.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Какою краской расцветить прощение?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В пастель тонов как положить негаданность?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Какого цвета боль приносит мщение?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i="1" dirty="0">
                <a:solidFill>
                  <a:srgbClr val="7030A0"/>
                </a:solidFill>
                <a:ea typeface="Calibri"/>
                <a:cs typeface="Times New Roman"/>
              </a:rPr>
              <a:t>И почему так золотится радостность?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50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прощ\конец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прощ\труси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прощ\3 сл чувства оби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813690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8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НАЛАЖИВАТЬ ОТНОШЕНИЯ?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КОНЕЧНО!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Наталья\Desktop\прощ\налаживать отнош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272807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МАМИХПАПИНАТАПА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«Смотреть друг на друга в надежде,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что каждый первым сделает то,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чего хотят оба,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но не делают этого в надежде,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что это сделает другой»</a:t>
            </a:r>
          </a:p>
          <a:p>
            <a:pPr marL="0" indent="0">
              <a:buNone/>
            </a:pPr>
            <a:endParaRPr lang="ru-RU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Наталья\Desktop\прощ\МАМИХПАПИНАТА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3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прощ\сказка пр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7030A0"/>
                </a:solidFill>
                <a:ea typeface="Calibri"/>
                <a:cs typeface="Times New Roman"/>
              </a:rPr>
              <a:t>Фаза </a:t>
            </a:r>
            <a:r>
              <a:rPr lang="ru-RU" sz="72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открытия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Наличие </a:t>
            </a:r>
            <a:r>
              <a:rPr lang="ru-RU" b="1" i="1" dirty="0">
                <a:ea typeface="Calibri"/>
                <a:cs typeface="Times New Roman"/>
              </a:rPr>
              <a:t>гнева,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постоянные </a:t>
            </a:r>
            <a:r>
              <a:rPr lang="ru-RU" b="1" i="1" dirty="0">
                <a:ea typeface="Calibri"/>
                <a:cs typeface="Times New Roman"/>
              </a:rPr>
              <a:t>мысли об обиде,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сравнение </a:t>
            </a:r>
            <a:r>
              <a:rPr lang="ru-RU" b="1" i="1" dirty="0">
                <a:ea typeface="Calibri"/>
                <a:cs typeface="Times New Roman"/>
              </a:rPr>
              <a:t>себя с обидчиком;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осознание </a:t>
            </a:r>
            <a:r>
              <a:rPr lang="ru-RU" b="1" i="1" dirty="0">
                <a:ea typeface="Calibri"/>
                <a:cs typeface="Times New Roman"/>
              </a:rPr>
              <a:t>чувств стыда и вины,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если </a:t>
            </a:r>
            <a:r>
              <a:rPr lang="ru-RU" b="1" i="1" dirty="0">
                <a:ea typeface="Calibri"/>
                <a:cs typeface="Times New Roman"/>
              </a:rPr>
              <a:t>таковые имеют </a:t>
            </a:r>
            <a:r>
              <a:rPr lang="ru-RU" b="1" i="1" dirty="0" smtClean="0">
                <a:ea typeface="Calibri"/>
                <a:cs typeface="Times New Roman"/>
              </a:rPr>
              <a:t>место…</a:t>
            </a:r>
            <a:endParaRPr lang="ru-RU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1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  <a:ea typeface="Calibri"/>
                <a:cs typeface="Times New Roman"/>
              </a:rPr>
              <a:t>Фаза принятия </a:t>
            </a:r>
            <a:r>
              <a:rPr lang="ru-RU" sz="5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решения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Поскольку </a:t>
            </a:r>
            <a:r>
              <a:rPr lang="ru-RU" b="1" i="1" dirty="0">
                <a:ea typeface="Calibri"/>
                <a:cs typeface="Times New Roman"/>
              </a:rPr>
              <a:t>прежние стратегии поведения не избавляют от обиды,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человек </a:t>
            </a:r>
            <a:r>
              <a:rPr lang="ru-RU" b="1" i="1" dirty="0">
                <a:ea typeface="Calibri"/>
                <a:cs typeface="Times New Roman"/>
              </a:rPr>
              <a:t>готов рассматривать прощение как предпочтительный выбор,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готов </a:t>
            </a:r>
            <a:r>
              <a:rPr lang="ru-RU" b="1" i="1" dirty="0">
                <a:ea typeface="Calibri"/>
                <a:cs typeface="Times New Roman"/>
              </a:rPr>
              <a:t>простить обидчика.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Ведь </a:t>
            </a:r>
            <a:r>
              <a:rPr lang="ru-RU" b="1" i="1" dirty="0">
                <a:ea typeface="Calibri"/>
                <a:cs typeface="Times New Roman"/>
              </a:rPr>
              <a:t>многие были в подобных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7030A0"/>
                </a:solidFill>
                <a:ea typeface="Calibri"/>
                <a:cs typeface="Times New Roman"/>
              </a:rPr>
              <a:t>Фаза </a:t>
            </a:r>
            <a:r>
              <a:rPr lang="ru-RU" sz="80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действий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Происходит </a:t>
            </a:r>
            <a:r>
              <a:rPr lang="ru-RU" b="1" i="1" dirty="0" err="1">
                <a:ea typeface="Calibri"/>
                <a:cs typeface="Times New Roman"/>
              </a:rPr>
              <a:t>примеривание</a:t>
            </a:r>
            <a:r>
              <a:rPr lang="ru-RU" b="1" i="1" dirty="0">
                <a:ea typeface="Calibri"/>
                <a:cs typeface="Times New Roman"/>
              </a:rPr>
              <a:t> на себя различных ролей,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чтобы </a:t>
            </a:r>
            <a:r>
              <a:rPr lang="ru-RU" b="1" i="1" dirty="0">
                <a:ea typeface="Calibri"/>
                <a:cs typeface="Times New Roman"/>
              </a:rPr>
              <a:t>«влезть в шкуру» обидчика, «поглощение» боли,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err="1" smtClean="0">
                <a:ea typeface="Calibri"/>
                <a:cs typeface="Times New Roman"/>
              </a:rPr>
              <a:t>эмпатия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b="1" i="1" dirty="0">
                <a:ea typeface="Calibri"/>
                <a:cs typeface="Times New Roman"/>
              </a:rPr>
              <a:t>к обидчику, </a:t>
            </a:r>
            <a:endParaRPr lang="ru-RU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нахождение </a:t>
            </a:r>
            <a:r>
              <a:rPr lang="ru-RU" b="1" i="1" dirty="0">
                <a:ea typeface="Calibri"/>
                <a:cs typeface="Times New Roman"/>
              </a:rPr>
              <a:t>для себя личностного смысла в </a:t>
            </a:r>
            <a:r>
              <a:rPr lang="ru-RU" b="1" i="1" dirty="0" smtClean="0">
                <a:ea typeface="Calibri"/>
                <a:cs typeface="Times New Roman"/>
              </a:rPr>
              <a:t>прощении…</a:t>
            </a:r>
            <a:endParaRPr lang="ru-RU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8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240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ТРУДНЫЙ ПУТЬ ПРОЩЕНИЯ</vt:lpstr>
      <vt:lpstr>Презентация PowerPoint</vt:lpstr>
      <vt:lpstr>Презентация PowerPoint</vt:lpstr>
      <vt:lpstr>НАЛАЖИВАТЬ ОТНОШЕНИЯ? КОНЕЧНО!</vt:lpstr>
      <vt:lpstr>МАМИХПАПИНАТАПА</vt:lpstr>
      <vt:lpstr>Презентация PowerPoint</vt:lpstr>
      <vt:lpstr>Фаза открытия</vt:lpstr>
      <vt:lpstr>Фаза принятия решения</vt:lpstr>
      <vt:lpstr>Фаза действий</vt:lpstr>
      <vt:lpstr>Фаза результата</vt:lpstr>
      <vt:lpstr>Конфликтная ситуация в семье… знакомо?</vt:lpstr>
      <vt:lpstr>Презентация PowerPoint</vt:lpstr>
      <vt:lpstr>Рембрандт «Возвращение блудного сына»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ТРУДНЫЙ ПУТЬ ПРОЩЕНИЯ</dc:title>
  <dc:creator>Наталья</dc:creator>
  <cp:lastModifiedBy>Наталья</cp:lastModifiedBy>
  <cp:revision>4</cp:revision>
  <dcterms:created xsi:type="dcterms:W3CDTF">2021-04-13T15:55:17Z</dcterms:created>
  <dcterms:modified xsi:type="dcterms:W3CDTF">2021-04-13T16:45:55Z</dcterms:modified>
</cp:coreProperties>
</file>